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7" r:id="rId2"/>
    <p:sldId id="320" r:id="rId3"/>
    <p:sldId id="326" r:id="rId4"/>
    <p:sldId id="345" r:id="rId5"/>
    <p:sldId id="346" r:id="rId6"/>
    <p:sldId id="347" r:id="rId7"/>
    <p:sldId id="348" r:id="rId8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8C00"/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 autoAdjust="0"/>
    <p:restoredTop sz="94065" autoAdjust="0"/>
  </p:normalViewPr>
  <p:slideViewPr>
    <p:cSldViewPr snapToGrid="0">
      <p:cViewPr varScale="1">
        <p:scale>
          <a:sx n="82" d="100"/>
          <a:sy n="82" d="100"/>
        </p:scale>
        <p:origin x="7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3/06/2026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Afbeelding 3" descr="Leef je uit op de Dolfi Swing carrousel in Boudewijn Seapark Brugge.">
            <a:extLst>
              <a:ext uri="{FF2B5EF4-FFF2-40B4-BE49-F238E27FC236}">
                <a16:creationId xmlns:a16="http://schemas.microsoft.com/office/drawing/2014/main" id="{CFEF793D-88F3-D9C9-5663-8953C8077E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2" r="28156" b="1"/>
          <a:stretch>
            <a:fillRect/>
          </a:stretch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Afbeelding 2" descr="Afbeelding met tekenfilm, clipart, ontwerp&#10;&#10;Door AI gegenereerde inhoud is mogelijk onjuist.">
            <a:extLst>
              <a:ext uri="{FF2B5EF4-FFF2-40B4-BE49-F238E27FC236}">
                <a16:creationId xmlns:a16="http://schemas.microsoft.com/office/drawing/2014/main" id="{671F4C39-2A5E-F979-5504-26A1A192FA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6" r="22670"/>
          <a:stretch>
            <a:fillRect/>
          </a:stretch>
        </p:blipFill>
        <p:spPr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7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6E0D825-B7B3-762A-081E-EE7AB5F93E8E}"/>
              </a:ext>
            </a:extLst>
          </p:cNvPr>
          <p:cNvSpPr txBox="1"/>
          <p:nvPr/>
        </p:nvSpPr>
        <p:spPr>
          <a:xfrm>
            <a:off x="642598" y="230557"/>
            <a:ext cx="4680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Even herhalen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1821470-1E1C-B662-F64B-B3C50F14926B}"/>
              </a:ext>
            </a:extLst>
          </p:cNvPr>
          <p:cNvSpPr txBox="1"/>
          <p:nvPr/>
        </p:nvSpPr>
        <p:spPr>
          <a:xfrm>
            <a:off x="724900" y="1013351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leerden we in het onderzoek?</a:t>
            </a: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8F0C8340-BA27-A9DC-BFF6-7758A4C67B84}"/>
              </a:ext>
            </a:extLst>
          </p:cNvPr>
          <p:cNvGrpSpPr/>
          <p:nvPr/>
        </p:nvGrpSpPr>
        <p:grpSpPr>
          <a:xfrm>
            <a:off x="724900" y="1920031"/>
            <a:ext cx="4033858" cy="1005259"/>
            <a:chOff x="1863089" y="2635252"/>
            <a:chExt cx="8240288" cy="2053523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E1D8BBE4-3EE9-2EF9-279F-38119BE42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500867" y="2914124"/>
              <a:ext cx="3697493" cy="9960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Afbeelding 6" descr="Afbeelding met clipart, tekenfilm, ontwerp, illustratie&#10;&#10;Door AI gegenereerde inhoud is mogelijk onjuist.">
              <a:extLst>
                <a:ext uri="{FF2B5EF4-FFF2-40B4-BE49-F238E27FC236}">
                  <a16:creationId xmlns:a16="http://schemas.microsoft.com/office/drawing/2014/main" id="{7800A708-ED79-B1AF-5DDF-DE9EA22F4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95507" y="2635252"/>
              <a:ext cx="2007870" cy="2007870"/>
            </a:xfrm>
            <a:prstGeom prst="rect">
              <a:avLst/>
            </a:prstGeom>
          </p:spPr>
        </p:pic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716EA386-2446-5AA5-7BAF-7D0EFAC5397B}"/>
                </a:ext>
              </a:extLst>
            </p:cNvPr>
            <p:cNvGrpSpPr/>
            <p:nvPr/>
          </p:nvGrpSpPr>
          <p:grpSpPr>
            <a:xfrm>
              <a:off x="1863089" y="2719775"/>
              <a:ext cx="2130553" cy="1969000"/>
              <a:chOff x="0" y="0"/>
              <a:chExt cx="1113790" cy="1029335"/>
            </a:xfrm>
          </p:grpSpPr>
          <p:pic>
            <p:nvPicPr>
              <p:cNvPr id="9" name="Afbeelding 8">
                <a:extLst>
                  <a:ext uri="{FF2B5EF4-FFF2-40B4-BE49-F238E27FC236}">
                    <a16:creationId xmlns:a16="http://schemas.microsoft.com/office/drawing/2014/main" id="{096FEBD3-E863-266F-98E0-4729FD1ACF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120" y="0"/>
                <a:ext cx="788670" cy="102933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Pijl: rechts 9">
                <a:extLst>
                  <a:ext uri="{FF2B5EF4-FFF2-40B4-BE49-F238E27FC236}">
                    <a16:creationId xmlns:a16="http://schemas.microsoft.com/office/drawing/2014/main" id="{78BDA4A5-8A99-046A-C5EF-ADF958DD97A7}"/>
                  </a:ext>
                </a:extLst>
              </p:cNvPr>
              <p:cNvSpPr/>
              <p:nvPr/>
            </p:nvSpPr>
            <p:spPr>
              <a:xfrm>
                <a:off x="0" y="101600"/>
                <a:ext cx="657014" cy="264160"/>
              </a:xfrm>
              <a:prstGeom prst="rightArrow">
                <a:avLst/>
              </a:prstGeom>
              <a:solidFill>
                <a:srgbClr val="E6AF00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l-BE"/>
              </a:p>
            </p:txBody>
          </p:sp>
        </p:grp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176D8062-0712-77C0-56D5-F4B5D91CC46E}"/>
              </a:ext>
            </a:extLst>
          </p:cNvPr>
          <p:cNvGrpSpPr/>
          <p:nvPr/>
        </p:nvGrpSpPr>
        <p:grpSpPr>
          <a:xfrm>
            <a:off x="5834178" y="1724844"/>
            <a:ext cx="5302676" cy="1200446"/>
            <a:chOff x="724900" y="3679732"/>
            <a:chExt cx="8324160" cy="1884464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2B1BF3B4-998A-A0CB-AACB-14292384DE0C}"/>
                </a:ext>
              </a:extLst>
            </p:cNvPr>
            <p:cNvGrpSpPr/>
            <p:nvPr/>
          </p:nvGrpSpPr>
          <p:grpSpPr>
            <a:xfrm>
              <a:off x="724900" y="3755419"/>
              <a:ext cx="1346003" cy="1666136"/>
              <a:chOff x="0" y="0"/>
              <a:chExt cx="1113790" cy="1029335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88067A32-5EE3-CCBA-821F-A840780480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120" y="0"/>
                <a:ext cx="788670" cy="102933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" name="Pijl: rechts 13">
                <a:extLst>
                  <a:ext uri="{FF2B5EF4-FFF2-40B4-BE49-F238E27FC236}">
                    <a16:creationId xmlns:a16="http://schemas.microsoft.com/office/drawing/2014/main" id="{7EF842F9-0F35-8AE8-0F78-6D666BB4DE55}"/>
                  </a:ext>
                </a:extLst>
              </p:cNvPr>
              <p:cNvSpPr/>
              <p:nvPr/>
            </p:nvSpPr>
            <p:spPr>
              <a:xfrm>
                <a:off x="0" y="101600"/>
                <a:ext cx="657014" cy="264160"/>
              </a:xfrm>
              <a:prstGeom prst="rightArrow">
                <a:avLst/>
              </a:prstGeom>
              <a:solidFill>
                <a:srgbClr val="E6AF00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l-BE"/>
              </a:p>
            </p:txBody>
          </p:sp>
        </p:grpSp>
        <p:pic>
          <p:nvPicPr>
            <p:cNvPr id="15" name="Afbeelding 14" descr="Afbeelding met lijn, schermopname, diagram, ontwerp&#10;&#10;Door AI gegenereerde inhoud is mogelijk onjuist.">
              <a:extLst>
                <a:ext uri="{FF2B5EF4-FFF2-40B4-BE49-F238E27FC236}">
                  <a16:creationId xmlns:a16="http://schemas.microsoft.com/office/drawing/2014/main" id="{67FB3342-6B7A-3D09-9B22-BF1C792BC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1474" y="3679732"/>
              <a:ext cx="6387586" cy="188446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F5B047E6-FC76-FAC7-E80F-AA617EA47F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591" y="3955059"/>
            <a:ext cx="4385603" cy="1089214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D8D6F593-7440-E4FD-26AC-5A19CCAC3E5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278" b="-1"/>
          <a:stretch>
            <a:fillRect/>
          </a:stretch>
        </p:blipFill>
        <p:spPr>
          <a:xfrm>
            <a:off x="5468526" y="4023577"/>
            <a:ext cx="5668328" cy="1020696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535C9C40-FB5D-54B4-831D-4C4C02AD3FB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1746" t="6762" r="54428" b="69732"/>
          <a:stretch>
            <a:fillRect/>
          </a:stretch>
        </p:blipFill>
        <p:spPr>
          <a:xfrm>
            <a:off x="10387584" y="3901197"/>
            <a:ext cx="938784" cy="303419"/>
          </a:xfrm>
          <a:prstGeom prst="rect">
            <a:avLst/>
          </a:prstGeom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D142E28B-BA33-B861-0A33-3ED4E166A412}"/>
              </a:ext>
            </a:extLst>
          </p:cNvPr>
          <p:cNvSpPr txBox="1"/>
          <p:nvPr/>
        </p:nvSpPr>
        <p:spPr>
          <a:xfrm>
            <a:off x="797786" y="3240119"/>
            <a:ext cx="4670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i="1" dirty="0">
                <a:latin typeface="Cavolini" panose="03000502040302020204" pitchFamily="66" charset="0"/>
                <a:cs typeface="Cavolini" panose="03000502040302020204" pitchFamily="66" charset="0"/>
              </a:rPr>
              <a:t>Gas (lucht) is samendrukbaar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A1E76A4A-D7CB-1C74-1B78-F0E02089245F}"/>
              </a:ext>
            </a:extLst>
          </p:cNvPr>
          <p:cNvSpPr txBox="1"/>
          <p:nvPr/>
        </p:nvSpPr>
        <p:spPr>
          <a:xfrm>
            <a:off x="6534766" y="3246385"/>
            <a:ext cx="4670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i="1" dirty="0">
                <a:latin typeface="Cavolini" panose="03000502040302020204" pitchFamily="66" charset="0"/>
                <a:cs typeface="Cavolini" panose="03000502040302020204" pitchFamily="66" charset="0"/>
              </a:rPr>
              <a:t>Vloeistof verdeelt zich gelijk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2C57573D-3AA4-25B3-8DE6-E566A6C1789F}"/>
              </a:ext>
            </a:extLst>
          </p:cNvPr>
          <p:cNvSpPr txBox="1"/>
          <p:nvPr/>
        </p:nvSpPr>
        <p:spPr>
          <a:xfrm>
            <a:off x="724900" y="5336082"/>
            <a:ext cx="467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i="1" dirty="0">
                <a:latin typeface="Cavolini" panose="03000502040302020204" pitchFamily="66" charset="0"/>
                <a:cs typeface="Cavolini" panose="03000502040302020204" pitchFamily="66" charset="0"/>
              </a:rPr>
              <a:t>Vloeistof drukt maar heeft</a:t>
            </a:r>
            <a:br>
              <a:rPr lang="nl-BE" sz="2000" i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000" i="1" dirty="0">
                <a:latin typeface="Cavolini" panose="03000502040302020204" pitchFamily="66" charset="0"/>
                <a:cs typeface="Cavolini" panose="03000502040302020204" pitchFamily="66" charset="0"/>
              </a:rPr>
              <a:t>meer weerstand dus is trager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D9023A0A-0C55-46C2-692F-703504AD2174}"/>
              </a:ext>
            </a:extLst>
          </p:cNvPr>
          <p:cNvSpPr txBox="1"/>
          <p:nvPr/>
        </p:nvSpPr>
        <p:spPr>
          <a:xfrm>
            <a:off x="6148547" y="5336082"/>
            <a:ext cx="5443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i="1" dirty="0">
                <a:latin typeface="Cavolini" panose="03000502040302020204" pitchFamily="66" charset="0"/>
                <a:cs typeface="Cavolini" panose="03000502040302020204" pitchFamily="66" charset="0"/>
              </a:rPr>
              <a:t>Een kleinere diameter = meer afstand</a:t>
            </a:r>
            <a:br>
              <a:rPr lang="nl-BE" sz="2000" i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000" i="1" dirty="0">
                <a:latin typeface="Cavolini" panose="03000502040302020204" pitchFamily="66" charset="0"/>
                <a:cs typeface="Cavolini" panose="03000502040302020204" pitchFamily="66" charset="0"/>
              </a:rPr>
              <a:t>een grotere diameter = meer druk</a:t>
            </a:r>
          </a:p>
        </p:txBody>
      </p:sp>
    </p:spTree>
    <p:extLst>
      <p:ext uri="{BB962C8B-B14F-4D97-AF65-F5344CB8AC3E}">
        <p14:creationId xmlns:p14="http://schemas.microsoft.com/office/powerpoint/2010/main" val="98515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441D4-A417-68CC-6209-6D485C977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E935EEF1-BDFC-C700-580C-719E80CBFA45}"/>
              </a:ext>
            </a:extLst>
          </p:cNvPr>
          <p:cNvSpPr txBox="1"/>
          <p:nvPr/>
        </p:nvSpPr>
        <p:spPr>
          <a:xfrm>
            <a:off x="642597" y="402781"/>
            <a:ext cx="5991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Materialen bestuderen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B1EEECC-C01B-1211-74D6-F20F22F0720C}"/>
              </a:ext>
            </a:extLst>
          </p:cNvPr>
          <p:cNvSpPr txBox="1"/>
          <p:nvPr/>
        </p:nvSpPr>
        <p:spPr>
          <a:xfrm>
            <a:off x="752892" y="1241086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Hoe werkt een boormachine?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8DDBC88-0B48-2560-D924-129465774477}"/>
              </a:ext>
            </a:extLst>
          </p:cNvPr>
          <p:cNvSpPr txBox="1"/>
          <p:nvPr/>
        </p:nvSpPr>
        <p:spPr>
          <a:xfrm>
            <a:off x="752892" y="1848559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Hoe moet ik zagen?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35B3627-8A05-DAB0-BB6C-E3DE28C86661}"/>
              </a:ext>
            </a:extLst>
          </p:cNvPr>
          <p:cNvSpPr txBox="1"/>
          <p:nvPr/>
        </p:nvSpPr>
        <p:spPr>
          <a:xfrm>
            <a:off x="752892" y="2456032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Welke materialen krijg ik?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54C1E2A4-2717-8ED2-18F1-C7DCE3E65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7082" y="163061"/>
            <a:ext cx="1187326" cy="1187326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1A42B9A2-1A2E-B1E5-8BD2-E5DEE33BB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97" y="3332369"/>
            <a:ext cx="6763694" cy="16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90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DC6A0-EA9E-12F9-E767-FCB026F63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99175E0-0D04-8917-41B4-77C2F338CDCA}"/>
              </a:ext>
            </a:extLst>
          </p:cNvPr>
          <p:cNvSpPr txBox="1"/>
          <p:nvPr/>
        </p:nvSpPr>
        <p:spPr>
          <a:xfrm>
            <a:off x="642597" y="402781"/>
            <a:ext cx="5991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>
                <a:solidFill>
                  <a:srgbClr val="E6AF00"/>
                </a:solidFill>
                <a:latin typeface="Jumble" panose="02000503000000020004" pitchFamily="2" charset="0"/>
              </a:rPr>
              <a:t>Criteria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8B236DB-ED5B-5435-AB2D-C418C61E7708}"/>
              </a:ext>
            </a:extLst>
          </p:cNvPr>
          <p:cNvSpPr txBox="1"/>
          <p:nvPr/>
        </p:nvSpPr>
        <p:spPr>
          <a:xfrm>
            <a:off x="642597" y="1325061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>
                <a:latin typeface="Cavolini" panose="03000502040302020204" pitchFamily="66" charset="0"/>
                <a:cs typeface="Cavolini" panose="03000502040302020204" pitchFamily="66" charset="0"/>
              </a:rPr>
              <a:t>Wat stel je vast?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348879C-F5AA-2ED3-5F3C-CC518AF8D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97" y="2185521"/>
            <a:ext cx="10671552" cy="389803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2F26BE1-BBDA-45F4-F118-A049BFE36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458" y="362487"/>
            <a:ext cx="1439628" cy="143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14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55A1D-FC98-4E0F-E507-3CA76639D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07F9BE66-EFD5-1E67-F052-D41769DDD71A}"/>
              </a:ext>
            </a:extLst>
          </p:cNvPr>
          <p:cNvSpPr txBox="1"/>
          <p:nvPr/>
        </p:nvSpPr>
        <p:spPr>
          <a:xfrm>
            <a:off x="642597" y="402781"/>
            <a:ext cx="5991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Reflecteren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C6A9505-A1BF-0613-3E85-856B51FF7351}"/>
              </a:ext>
            </a:extLst>
          </p:cNvPr>
          <p:cNvSpPr txBox="1"/>
          <p:nvPr/>
        </p:nvSpPr>
        <p:spPr>
          <a:xfrm>
            <a:off x="642597" y="1325061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Hoe kan het beter?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8D6850E-B8A1-A5C0-D03B-519306B39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9796" y="193729"/>
            <a:ext cx="2262663" cy="2262663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8AA5407D-7BCE-989D-2523-A34ABF186FEF}"/>
              </a:ext>
            </a:extLst>
          </p:cNvPr>
          <p:cNvSpPr txBox="1"/>
          <p:nvPr/>
        </p:nvSpPr>
        <p:spPr>
          <a:xfrm>
            <a:off x="378646" y="4524971"/>
            <a:ext cx="1048060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Hoe werkt het systeem?</a:t>
            </a: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besliste je en waarom?</a:t>
            </a:r>
          </a:p>
          <a:p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Waar is het </a:t>
            </a:r>
            <a:r>
              <a:rPr lang="nl-BE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draaipunt</a:t>
            </a: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?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76CBE02-3638-CC58-E16A-5B34CBCEDF5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506" y="1391568"/>
            <a:ext cx="8481445" cy="2852168"/>
          </a:xfrm>
          <a:prstGeom prst="rect">
            <a:avLst/>
          </a:prstGeom>
        </p:spPr>
      </p:pic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6F9A4D8B-1F5A-3A96-D730-8C9AAF5C36DA}"/>
              </a:ext>
            </a:extLst>
          </p:cNvPr>
          <p:cNvCxnSpPr/>
          <p:nvPr/>
        </p:nvCxnSpPr>
        <p:spPr>
          <a:xfrm flipV="1">
            <a:off x="5882900" y="2817652"/>
            <a:ext cx="517900" cy="611348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799B1F37-1801-B01C-77B3-4ED8ACB7D897}"/>
              </a:ext>
            </a:extLst>
          </p:cNvPr>
          <p:cNvSpPr txBox="1"/>
          <p:nvPr/>
        </p:nvSpPr>
        <p:spPr>
          <a:xfrm>
            <a:off x="6141850" y="3018453"/>
            <a:ext cx="114849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druk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6037DA85-2221-EB06-0167-FA39B885C510}"/>
              </a:ext>
            </a:extLst>
          </p:cNvPr>
          <p:cNvSpPr txBox="1"/>
          <p:nvPr/>
        </p:nvSpPr>
        <p:spPr>
          <a:xfrm>
            <a:off x="784447" y="2386770"/>
            <a:ext cx="25337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b="1" dirty="0">
                <a:solidFill>
                  <a:srgbClr val="B88C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spierkracht</a:t>
            </a:r>
            <a:br>
              <a:rPr lang="nl-BE" sz="2500" b="1" dirty="0">
                <a:solidFill>
                  <a:srgbClr val="B88C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BE" sz="2500" b="1" dirty="0">
                <a:solidFill>
                  <a:srgbClr val="B88C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energie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34DA173E-7C6D-2CB0-D950-F51A0EC2DA64}"/>
              </a:ext>
            </a:extLst>
          </p:cNvPr>
          <p:cNvSpPr txBox="1"/>
          <p:nvPr/>
        </p:nvSpPr>
        <p:spPr>
          <a:xfrm>
            <a:off x="3638330" y="1756514"/>
            <a:ext cx="198471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draaipunt</a:t>
            </a:r>
          </a:p>
        </p:txBody>
      </p: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CF68310F-4D31-3A4E-55F7-BA1D49091018}"/>
              </a:ext>
            </a:extLst>
          </p:cNvPr>
          <p:cNvCxnSpPr>
            <a:cxnSpLocks/>
          </p:cNvCxnSpPr>
          <p:nvPr/>
        </p:nvCxnSpPr>
        <p:spPr>
          <a:xfrm>
            <a:off x="4141296" y="2233568"/>
            <a:ext cx="562679" cy="462498"/>
          </a:xfrm>
          <a:prstGeom prst="straightConnector1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kstvak 22">
            <a:extLst>
              <a:ext uri="{FF2B5EF4-FFF2-40B4-BE49-F238E27FC236}">
                <a16:creationId xmlns:a16="http://schemas.microsoft.com/office/drawing/2014/main" id="{FE93A501-1F1A-D094-E147-9B4B9B923A10}"/>
              </a:ext>
            </a:extLst>
          </p:cNvPr>
          <p:cNvSpPr txBox="1"/>
          <p:nvPr/>
        </p:nvSpPr>
        <p:spPr>
          <a:xfrm>
            <a:off x="8542557" y="2587507"/>
            <a:ext cx="198471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b="1" dirty="0">
                <a:solidFill>
                  <a:schemeClr val="bg1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massa kg</a:t>
            </a:r>
          </a:p>
        </p:txBody>
      </p: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636361DE-1EE3-AB83-1865-825660A9AAA2}"/>
              </a:ext>
            </a:extLst>
          </p:cNvPr>
          <p:cNvCxnSpPr>
            <a:cxnSpLocks/>
          </p:cNvCxnSpPr>
          <p:nvPr/>
        </p:nvCxnSpPr>
        <p:spPr>
          <a:xfrm>
            <a:off x="9090402" y="3087604"/>
            <a:ext cx="0" cy="743733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kstvak 26">
            <a:extLst>
              <a:ext uri="{FF2B5EF4-FFF2-40B4-BE49-F238E27FC236}">
                <a16:creationId xmlns:a16="http://schemas.microsoft.com/office/drawing/2014/main" id="{AD0BC735-4726-497D-96C0-984E50F7C044}"/>
              </a:ext>
            </a:extLst>
          </p:cNvPr>
          <p:cNvSpPr txBox="1"/>
          <p:nvPr/>
        </p:nvSpPr>
        <p:spPr>
          <a:xfrm>
            <a:off x="7874432" y="3870694"/>
            <a:ext cx="28628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zwaartekracht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6BB651D2-1082-9B61-F074-86306F8B39B0}"/>
              </a:ext>
            </a:extLst>
          </p:cNvPr>
          <p:cNvSpPr txBox="1"/>
          <p:nvPr/>
        </p:nvSpPr>
        <p:spPr>
          <a:xfrm>
            <a:off x="9265892" y="3190473"/>
            <a:ext cx="28628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b="1" dirty="0">
                <a:solidFill>
                  <a:srgbClr val="00B05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gewicht (N)</a:t>
            </a:r>
          </a:p>
        </p:txBody>
      </p:sp>
    </p:spTree>
    <p:extLst>
      <p:ext uri="{BB962C8B-B14F-4D97-AF65-F5344CB8AC3E}">
        <p14:creationId xmlns:p14="http://schemas.microsoft.com/office/powerpoint/2010/main" val="367539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3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430E1-23C6-FC41-20C2-BD61218AC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ACD1F26-C6B9-94D5-2726-1AA65A8A87A6}"/>
              </a:ext>
            </a:extLst>
          </p:cNvPr>
          <p:cNvSpPr txBox="1"/>
          <p:nvPr/>
        </p:nvSpPr>
        <p:spPr>
          <a:xfrm>
            <a:off x="642597" y="402781"/>
            <a:ext cx="5991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Reflecteren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AEB06D0-F0B1-D82C-21F9-A8FD4F997E7B}"/>
              </a:ext>
            </a:extLst>
          </p:cNvPr>
          <p:cNvSpPr txBox="1"/>
          <p:nvPr/>
        </p:nvSpPr>
        <p:spPr>
          <a:xfrm>
            <a:off x="642597" y="1325061"/>
            <a:ext cx="10480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Wat is het voordeel of nadeel van </a:t>
            </a:r>
            <a:r>
              <a:rPr lang="nl-BE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de hefboom</a:t>
            </a: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?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5A327CF-ECD2-DDC0-B7B6-9129FAD9B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9796" y="193729"/>
            <a:ext cx="2262663" cy="22626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6C3EB7B-AB11-0C04-D41D-F6A59721FE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916"/>
          <a:stretch>
            <a:fillRect/>
          </a:stretch>
        </p:blipFill>
        <p:spPr>
          <a:xfrm>
            <a:off x="759341" y="2016508"/>
            <a:ext cx="3504749" cy="322729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03A3087-BEF6-82AE-26DF-724A432775FB}"/>
              </a:ext>
            </a:extLst>
          </p:cNvPr>
          <p:cNvSpPr txBox="1"/>
          <p:nvPr/>
        </p:nvSpPr>
        <p:spPr>
          <a:xfrm>
            <a:off x="461888" y="5458196"/>
            <a:ext cx="41000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500" i="1" dirty="0">
                <a:latin typeface="Cavolini" panose="03000502040302020204" pitchFamily="66" charset="0"/>
                <a:cs typeface="Cavolini" panose="03000502040302020204" pitchFamily="66" charset="0"/>
              </a:rPr>
              <a:t>hoger</a:t>
            </a:r>
          </a:p>
          <a:p>
            <a:pPr algn="ctr"/>
            <a:r>
              <a:rPr lang="nl-BE" sz="2500" i="1" dirty="0">
                <a:latin typeface="Cavolini" panose="03000502040302020204" pitchFamily="66" charset="0"/>
                <a:cs typeface="Cavolini" panose="03000502040302020204" pitchFamily="66" charset="0"/>
              </a:rPr>
              <a:t>meer kracht nodig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2F0D237-1508-14F3-5EE0-20602C166B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49"/>
          <a:stretch>
            <a:fillRect/>
          </a:stretch>
        </p:blipFill>
        <p:spPr>
          <a:xfrm>
            <a:off x="5218098" y="2016507"/>
            <a:ext cx="4361698" cy="322729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BA347EFE-DFF9-A329-CA72-0A211F55910D}"/>
              </a:ext>
            </a:extLst>
          </p:cNvPr>
          <p:cNvSpPr txBox="1"/>
          <p:nvPr/>
        </p:nvSpPr>
        <p:spPr>
          <a:xfrm>
            <a:off x="5052550" y="5458196"/>
            <a:ext cx="41000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500" i="1" dirty="0">
                <a:latin typeface="Cavolini" panose="03000502040302020204" pitchFamily="66" charset="0"/>
                <a:cs typeface="Cavolini" panose="03000502040302020204" pitchFamily="66" charset="0"/>
              </a:rPr>
              <a:t>lager</a:t>
            </a:r>
          </a:p>
          <a:p>
            <a:pPr algn="ctr"/>
            <a:r>
              <a:rPr lang="nl-BE" sz="2500" i="1" dirty="0">
                <a:latin typeface="Cavolini" panose="03000502040302020204" pitchFamily="66" charset="0"/>
                <a:cs typeface="Cavolini" panose="03000502040302020204" pitchFamily="66" charset="0"/>
              </a:rPr>
              <a:t>minder kracht nodig</a:t>
            </a:r>
          </a:p>
        </p:txBody>
      </p:sp>
    </p:spTree>
    <p:extLst>
      <p:ext uri="{BB962C8B-B14F-4D97-AF65-F5344CB8AC3E}">
        <p14:creationId xmlns:p14="http://schemas.microsoft.com/office/powerpoint/2010/main" val="1813869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AAAA8-76C8-01FF-7FCB-D71FE333F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8F41F2AF-19D6-9F7C-9560-BA214BC18521}"/>
              </a:ext>
            </a:extLst>
          </p:cNvPr>
          <p:cNvSpPr txBox="1"/>
          <p:nvPr/>
        </p:nvSpPr>
        <p:spPr>
          <a:xfrm>
            <a:off x="642597" y="402781"/>
            <a:ext cx="5991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E6AF00"/>
                </a:solidFill>
                <a:latin typeface="Jumble" panose="02000503000000020004" pitchFamily="2" charset="0"/>
              </a:rPr>
              <a:t>Extra uitdaging!</a:t>
            </a:r>
            <a:endParaRPr lang="nl-BE" sz="4000" dirty="0">
              <a:solidFill>
                <a:srgbClr val="E6AF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4842C57-1440-8BA0-EDE4-4700C1CCAB8B}"/>
              </a:ext>
            </a:extLst>
          </p:cNvPr>
          <p:cNvSpPr txBox="1"/>
          <p:nvPr/>
        </p:nvSpPr>
        <p:spPr>
          <a:xfrm>
            <a:off x="642597" y="1325061"/>
            <a:ext cx="1048060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Hoe laat ik twee gondels bewegen?</a:t>
            </a:r>
          </a:p>
          <a:p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Hoe zorg ik voor extra bewegingen?</a:t>
            </a:r>
          </a:p>
          <a:p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Gebruik eventueel een </a:t>
            </a:r>
            <a:r>
              <a:rPr lang="nl-BE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extra cilinder</a:t>
            </a:r>
            <a:r>
              <a:rPr lang="nl-BE" sz="25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EAF3F6B-1523-802A-C487-4A305AF5C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55" y="3517004"/>
            <a:ext cx="9993086" cy="287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3400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6AF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4235</TotalTime>
  <Words>143</Words>
  <Application>Microsoft Office PowerPoint</Application>
  <PresentationFormat>Breedbeeld</PresentationFormat>
  <Paragraphs>35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4" baseType="lpstr">
      <vt:lpstr>Meiryo</vt:lpstr>
      <vt:lpstr>Aptos</vt:lpstr>
      <vt:lpstr>Aptos Display</vt:lpstr>
      <vt:lpstr>Arial</vt:lpstr>
      <vt:lpstr>Cavolini</vt:lpstr>
      <vt:lpstr>Jumble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Ward Seynaeve</cp:lastModifiedBy>
  <cp:revision>136</cp:revision>
  <dcterms:created xsi:type="dcterms:W3CDTF">2024-11-20T18:20:50Z</dcterms:created>
  <dcterms:modified xsi:type="dcterms:W3CDTF">2026-06-03T18:09:52Z</dcterms:modified>
</cp:coreProperties>
</file>